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69" r:id="rId1"/>
  </p:sldMasterIdLst>
  <p:notesMasterIdLst>
    <p:notesMasterId r:id="rId34"/>
  </p:notesMasterIdLst>
  <p:handoutMasterIdLst>
    <p:handoutMasterId r:id="rId35"/>
  </p:handoutMasterIdLst>
  <p:sldIdLst>
    <p:sldId id="256" r:id="rId2"/>
    <p:sldId id="877" r:id="rId3"/>
    <p:sldId id="878" r:id="rId4"/>
    <p:sldId id="879" r:id="rId5"/>
    <p:sldId id="880" r:id="rId6"/>
    <p:sldId id="881" r:id="rId7"/>
    <p:sldId id="882" r:id="rId8"/>
    <p:sldId id="883" r:id="rId9"/>
    <p:sldId id="884" r:id="rId10"/>
    <p:sldId id="885" r:id="rId11"/>
    <p:sldId id="886" r:id="rId12"/>
    <p:sldId id="888" r:id="rId13"/>
    <p:sldId id="889" r:id="rId14"/>
    <p:sldId id="890" r:id="rId15"/>
    <p:sldId id="891" r:id="rId16"/>
    <p:sldId id="892" r:id="rId17"/>
    <p:sldId id="893" r:id="rId18"/>
    <p:sldId id="894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7" r:id="rId32"/>
    <p:sldId id="275" r:id="rId33"/>
  </p:sldIdLst>
  <p:sldSz cx="9144000" cy="6858000" type="screen4x3"/>
  <p:notesSz cx="6797675" cy="987425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돋움" panose="020B0600000101010101" pitchFamily="50" charset="-127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784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4225"/>
    <a:srgbClr val="B14922"/>
    <a:srgbClr val="DB99B7"/>
    <a:srgbClr val="D6E2F6"/>
    <a:srgbClr val="AA3C6E"/>
    <a:srgbClr val="191E70"/>
    <a:srgbClr val="191D76"/>
    <a:srgbClr val="5A8DDC"/>
    <a:srgbClr val="AE4623"/>
    <a:srgbClr val="009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5" autoAdjust="0"/>
    <p:restoredTop sz="94362" autoAdjust="0"/>
  </p:normalViewPr>
  <p:slideViewPr>
    <p:cSldViewPr>
      <p:cViewPr>
        <p:scale>
          <a:sx n="73" d="100"/>
          <a:sy n="73" d="100"/>
        </p:scale>
        <p:origin x="-336" y="-54"/>
      </p:cViewPr>
      <p:guideLst>
        <p:guide orient="horz" pos="2160"/>
        <p:guide pos="2784"/>
      </p:guideLst>
    </p:cSldViewPr>
  </p:slideViewPr>
  <p:outlineViewPr>
    <p:cViewPr>
      <p:scale>
        <a:sx n="33" d="100"/>
        <a:sy n="33" d="100"/>
      </p:scale>
      <p:origin x="0" y="-70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3330" y="-9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FE15F021-6D0B-46FD-9B8A-5A08A6D483D0}" type="datetimeFigureOut">
              <a:rPr lang="ko-KR" altLang="en-US"/>
              <a:pPr>
                <a:defRPr/>
              </a:pPr>
              <a:t>2018-01-25</a:t>
            </a:fld>
            <a:endParaRPr lang="en-US" altLang="ko-KR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latinLnBrk="0" hangingPunct="0">
              <a:defRPr kumimoji="0"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62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C632109F-8AB7-46AB-9E12-1769705C79CA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6761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latinLnBrk="0" hangingPunct="0">
              <a:defRPr kumimoji="0" sz="1200"/>
            </a:lvl1pPr>
          </a:lstStyle>
          <a:p>
            <a:pPr>
              <a:defRPr/>
            </a:pPr>
            <a:fld id="{06771228-0F89-41D8-B079-3DC885FFF304}" type="datetimeFigureOut">
              <a:rPr lang="ko-KR" altLang="en-US"/>
              <a:pPr>
                <a:defRPr/>
              </a:pPr>
              <a:t>2018-01-25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1863" y="741363"/>
            <a:ext cx="493395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latinLnBrk="0" hangingPunct="0">
              <a:defRPr kumimoji="0" sz="1200"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latinLnBrk="0" hangingPunct="0">
              <a:defRPr kumimoji="0" sz="1200"/>
            </a:lvl1pPr>
          </a:lstStyle>
          <a:p>
            <a:fld id="{1FF2B80C-8298-46FE-B90D-EE0F7614A21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597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0451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237882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F2B80C-8298-46FE-B90D-EE0F7614A21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18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앞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 descr="Light horizontal"/>
          <p:cNvSpPr>
            <a:spLocks noChangeArrowheads="1"/>
          </p:cNvSpPr>
          <p:nvPr/>
        </p:nvSpPr>
        <p:spPr bwMode="gray">
          <a:xfrm>
            <a:off x="1588" y="1588"/>
            <a:ext cx="1473200" cy="6848475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invGray">
          <a:xfrm>
            <a:off x="-7938" y="4267200"/>
            <a:ext cx="9153526" cy="11033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6" name="AutoShape 11"/>
          <p:cNvSpPr>
            <a:spLocks noChangeArrowheads="1"/>
          </p:cNvSpPr>
          <p:nvPr/>
        </p:nvSpPr>
        <p:spPr bwMode="ltGray">
          <a:xfrm>
            <a:off x="1473200" y="5105400"/>
            <a:ext cx="7137400" cy="533400"/>
          </a:xfrm>
          <a:prstGeom prst="roundRect">
            <a:avLst>
              <a:gd name="adj" fmla="val 16667"/>
            </a:avLst>
          </a:prstGeom>
          <a:solidFill>
            <a:schemeClr val="accent6">
              <a:lumMod val="50000"/>
            </a:schemeClr>
          </a:solidFill>
          <a:ln w="28575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0" hangingPunct="0">
              <a:defRPr/>
            </a:pPr>
            <a:endParaRPr kumimoji="0" lang="ko-KR" altLang="en-US"/>
          </a:p>
        </p:txBody>
      </p:sp>
      <p:sp>
        <p:nvSpPr>
          <p:cNvPr id="8" name="TextBox 19"/>
          <p:cNvSpPr txBox="1">
            <a:spLocks noChangeArrowheads="1"/>
          </p:cNvSpPr>
          <p:nvPr userDrawn="1"/>
        </p:nvSpPr>
        <p:spPr bwMode="auto">
          <a:xfrm>
            <a:off x="1409130" y="5181600"/>
            <a:ext cx="72789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HTML5 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웹 프로그래밍 입문 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ko-KR" altLang="en-US" sz="1800" b="1" dirty="0" smtClean="0">
                <a:solidFill>
                  <a:schemeClr val="bg1"/>
                </a:solidFill>
                <a:latin typeface="+mj-ea"/>
                <a:ea typeface="+mj-ea"/>
              </a:rPr>
              <a:t>개정판</a:t>
            </a:r>
            <a:r>
              <a:rPr lang="en-US" altLang="ko-KR" sz="1800" b="1" dirty="0" smtClean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1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4267201"/>
            <a:ext cx="7620000" cy="838200"/>
          </a:xfrm>
        </p:spPr>
        <p:txBody>
          <a:bodyPr/>
          <a:lstStyle>
            <a:lvl1pPr marL="717550" indent="0">
              <a:defRPr sz="3600" b="0" baseline="0">
                <a:solidFill>
                  <a:srgbClr val="B14922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40352" y="6477000"/>
            <a:ext cx="1228725" cy="25717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0648"/>
            <a:ext cx="4314428" cy="388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631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8"/>
          <p:cNvSpPr txBox="1">
            <a:spLocks/>
          </p:cNvSpPr>
          <p:nvPr userDrawn="1"/>
        </p:nvSpPr>
        <p:spPr bwMode="auto">
          <a:xfrm>
            <a:off x="227013" y="93663"/>
            <a:ext cx="6172200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latinLnBrk="0" hangingPunct="0">
              <a:defRPr/>
            </a:pPr>
            <a:r>
              <a:rPr kumimoji="0" lang="en-US" altLang="ko-KR" sz="2800" dirty="0">
                <a:solidFill>
                  <a:srgbClr val="191E70"/>
                </a:solidFill>
                <a:latin typeface="HY견고딕" pitchFamily="18" charset="-127"/>
                <a:ea typeface="HY견고딕" pitchFamily="18" charset="-127"/>
              </a:rPr>
              <a:t>Contents</a:t>
            </a:r>
            <a:endParaRPr kumimoji="0" lang="ko-KR" altLang="en-US" sz="2800" dirty="0">
              <a:solidFill>
                <a:srgbClr val="191E7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내용 개체 틀 5"/>
          <p:cNvSpPr>
            <a:spLocks noGrp="1"/>
          </p:cNvSpPr>
          <p:nvPr>
            <p:ph sz="quarter" idx="10"/>
          </p:nvPr>
        </p:nvSpPr>
        <p:spPr>
          <a:xfrm>
            <a:off x="263436" y="1016727"/>
            <a:ext cx="8568000" cy="5400000"/>
          </a:xfrm>
          <a:prstGeom prst="roundRect">
            <a:avLst>
              <a:gd name="adj" fmla="val 4285"/>
            </a:avLst>
          </a:prstGeom>
          <a:ln w="19050">
            <a:solidFill>
              <a:schemeClr val="bg2">
                <a:lumMod val="90000"/>
              </a:schemeClr>
            </a:solidFill>
            <a:prstDash val="sysDot"/>
          </a:ln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 sz="220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defRPr>
            </a:lvl1pPr>
            <a:lvl2pPr marL="539750" marR="0" indent="-182563" algn="l" defTabSz="914400" rtl="0" eaLnBrk="0" fontAlgn="base" latinLnBrk="1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 sz="1800">
                <a:latin typeface="+mn-ea"/>
                <a:ea typeface="+mn-ea"/>
              </a:defRPr>
            </a:lvl2pPr>
            <a:lvl3pPr marL="809625" marR="0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ADB9AD"/>
              </a:buClr>
              <a:buSzTx/>
              <a:buFontTx/>
              <a:buChar char="•"/>
              <a:tabLst/>
              <a:defRPr/>
            </a:lvl3pPr>
          </a:lstStyle>
          <a:p>
            <a:pPr marL="342900" marR="0" lvl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200"/>
              </a:spcAft>
              <a:buClr>
                <a:srgbClr val="5A8DDC"/>
              </a:buClr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마스터 텍스트 스타일을 편집합니다</a:t>
            </a:r>
          </a:p>
          <a:p>
            <a:pPr marL="539750" marR="0" lvl="1" indent="-182563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1AE6B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94972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4"/>
          <p:cNvSpPr>
            <a:spLocks noGrp="1"/>
          </p:cNvSpPr>
          <p:nvPr>
            <p:ph sz="quarter" idx="10"/>
          </p:nvPr>
        </p:nvSpPr>
        <p:spPr>
          <a:xfrm>
            <a:off x="228600" y="931818"/>
            <a:ext cx="8686800" cy="5715000"/>
          </a:xfrm>
        </p:spPr>
        <p:txBody>
          <a:bodyPr/>
          <a:lstStyle>
            <a:lvl1pPr marL="342900" marR="0" indent="-3429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ts val="100"/>
              </a:spcAft>
              <a:buClr>
                <a:srgbClr val="5A8DDC"/>
              </a:buClr>
              <a:buSzTx/>
              <a:buFont typeface="Wingdings" pitchFamily="2" charset="2"/>
              <a:buChar char="v"/>
              <a:tabLst/>
              <a:defRPr sz="2200"/>
            </a:lvl1pPr>
            <a:lvl2pPr marL="539750" marR="0" indent="-182563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B1AE6B"/>
              </a:buClr>
              <a:buSzTx/>
              <a:buFont typeface="Wingdings" pitchFamily="2" charset="2"/>
              <a:buChar char="§"/>
              <a:tabLst/>
              <a:defRPr sz="1900"/>
            </a:lvl2pPr>
            <a:lvl3pPr marL="720725" marR="0" indent="-185738" algn="l" defTabSz="914400" rtl="0" eaLnBrk="0" fontAlgn="base" latinLnBrk="1" hangingPunct="0">
              <a:lnSpc>
                <a:spcPct val="110000"/>
              </a:lnSpc>
              <a:spcBef>
                <a:spcPct val="20000"/>
              </a:spcBef>
              <a:spcAft>
                <a:spcPts val="100"/>
              </a:spcAft>
              <a:buClr>
                <a:srgbClr val="ADB9AD"/>
              </a:buClr>
              <a:buSzTx/>
              <a:buFontTx/>
              <a:buChar char="•"/>
              <a:tabLst/>
              <a:defRPr sz="1700"/>
            </a:lvl3pPr>
            <a:lvl4pPr marL="898525" indent="-177800">
              <a:buClr>
                <a:schemeClr val="bg1">
                  <a:lumMod val="50000"/>
                </a:schemeClr>
              </a:buClr>
              <a:buSzPct val="90000"/>
              <a:buFont typeface="Arial" panose="020B0604020202020204" pitchFamily="34" charset="0"/>
              <a:buChar char="−"/>
              <a:tabLst>
                <a:tab pos="898525" algn="l"/>
              </a:tabLst>
              <a:defRPr sz="1400" b="0">
                <a:latin typeface="맑은 고딕" pitchFamily="50" charset="-127"/>
                <a:ea typeface="맑은 고딕" pitchFamily="50" charset="-127"/>
              </a:defRPr>
            </a:lvl4pPr>
            <a:lvl5pPr>
              <a:defRPr sz="1200"/>
            </a:lvl5pPr>
          </a:lstStyle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3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뒷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ine 5"/>
          <p:cNvSpPr>
            <a:spLocks noChangeShapeType="1"/>
          </p:cNvSpPr>
          <p:nvPr userDrawn="1">
            <p:custDataLst>
              <p:tags r:id="rId1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0" name="AutoShape 3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2765425" y="1447800"/>
            <a:ext cx="3587750" cy="38862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3163 w 21600"/>
              <a:gd name="T25" fmla="*/ 3163 h 21600"/>
              <a:gd name="T26" fmla="*/ 18437 w 21600"/>
              <a:gd name="T27" fmla="*/ 184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 rotWithShape="0"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1" name="Line 5"/>
          <p:cNvSpPr>
            <a:spLocks noChangeShapeType="1"/>
          </p:cNvSpPr>
          <p:nvPr userDrawn="1">
            <p:custDataLst>
              <p:tags r:id="rId3"/>
            </p:custDataLst>
          </p:nvPr>
        </p:nvSpPr>
        <p:spPr bwMode="auto">
          <a:xfrm>
            <a:off x="2506663" y="3706813"/>
            <a:ext cx="4151312" cy="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2" name="Text Box 4"/>
          <p:cNvSpPr txBox="1"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sz="4400" b="1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Thank</a:t>
            </a:r>
            <a:r>
              <a:rPr lang="en-US" altLang="ko-KR" sz="4400" b="1" baseline="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HY견명조" pitchFamily="18" charset="-127"/>
                <a:ea typeface="HY견명조" pitchFamily="18" charset="-127"/>
              </a:rPr>
              <a:t> You</a:t>
            </a:r>
            <a:endParaRPr lang="en-US" altLang="ko-KR" sz="4400" b="1" dirty="0">
              <a:solidFill>
                <a:schemeClr val="tx2">
                  <a:lumMod val="40000"/>
                  <a:lumOff val="60000"/>
                </a:schemeClr>
              </a:solidFill>
              <a:latin typeface="HY견명조" pitchFamily="18" charset="-127"/>
              <a:ea typeface="HY견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429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7" descr="Beginner_logo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38" y="5334000"/>
            <a:ext cx="1274762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 w="0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  <p:sp>
        <p:nvSpPr>
          <p:cNvPr id="1028" name="Rectangle 18"/>
          <p:cNvSpPr>
            <a:spLocks noChangeArrowheads="1"/>
          </p:cNvSpPr>
          <p:nvPr userDrawn="1"/>
        </p:nvSpPr>
        <p:spPr bwMode="auto">
          <a:xfrm>
            <a:off x="8100392" y="6516688"/>
            <a:ext cx="967408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algn="r"/>
            <a:fld id="{E5A18F57-D258-470C-BB46-B83A1BEE3C43}" type="slidenum">
              <a:rPr lang="ko-KR" altLang="en-US" sz="140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pPr algn="r"/>
              <a:t>‹#›</a:t>
            </a:fld>
            <a:r>
              <a:rPr lang="en-US" altLang="ko-KR" sz="1400" dirty="0" smtClean="0">
                <a:solidFill>
                  <a:srgbClr val="452103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/32</a:t>
            </a:r>
            <a:endParaRPr lang="en-US" altLang="ko-KR" sz="1400" dirty="0">
              <a:solidFill>
                <a:srgbClr val="452103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029" name="텍스트 개체 틀 22"/>
          <p:cNvSpPr>
            <a:spLocks noGrp="1"/>
          </p:cNvSpPr>
          <p:nvPr>
            <p:ph type="body" idx="1"/>
          </p:nvPr>
        </p:nvSpPr>
        <p:spPr bwMode="auto">
          <a:xfrm>
            <a:off x="228600" y="931863"/>
            <a:ext cx="86868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endParaRPr lang="en-US" altLang="ko-KR" dirty="0" smtClean="0"/>
          </a:p>
        </p:txBody>
      </p:sp>
      <p:sp>
        <p:nvSpPr>
          <p:cNvPr id="1030" name="제목 개체 틀 23"/>
          <p:cNvSpPr>
            <a:spLocks noGrp="1"/>
          </p:cNvSpPr>
          <p:nvPr>
            <p:ph type="title"/>
          </p:nvPr>
        </p:nvSpPr>
        <p:spPr bwMode="auto">
          <a:xfrm>
            <a:off x="227013" y="82550"/>
            <a:ext cx="75596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제목 스타일 편집</a:t>
            </a:r>
          </a:p>
        </p:txBody>
      </p:sp>
      <p:sp>
        <p:nvSpPr>
          <p:cNvPr id="1031" name="Freeform 126"/>
          <p:cNvSpPr>
            <a:spLocks/>
          </p:cNvSpPr>
          <p:nvPr/>
        </p:nvSpPr>
        <p:spPr bwMode="gray">
          <a:xfrm>
            <a:off x="-12700" y="342900"/>
            <a:ext cx="6032500" cy="679450"/>
          </a:xfrm>
          <a:custGeom>
            <a:avLst/>
            <a:gdLst>
              <a:gd name="T0" fmla="*/ 0 w 3800"/>
              <a:gd name="T1" fmla="*/ 0 h 428"/>
              <a:gd name="T2" fmla="*/ 6032500 w 3800"/>
              <a:gd name="T3" fmla="*/ 0 h 428"/>
              <a:gd name="T4" fmla="*/ 5486400 w 3800"/>
              <a:gd name="T5" fmla="*/ 679450 h 42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/>
          </a:p>
        </p:txBody>
      </p:sp>
      <p:grpSp>
        <p:nvGrpSpPr>
          <p:cNvPr id="3" name="Group 192"/>
          <p:cNvGrpSpPr>
            <a:grpSpLocks/>
          </p:cNvGrpSpPr>
          <p:nvPr userDrawn="1"/>
        </p:nvGrpSpPr>
        <p:grpSpPr bwMode="auto">
          <a:xfrm>
            <a:off x="226419" y="668709"/>
            <a:ext cx="8675591" cy="131762"/>
            <a:chOff x="192" y="446"/>
            <a:chExt cx="5513" cy="78"/>
          </a:xfrm>
          <a:solidFill>
            <a:srgbClr val="92D050"/>
          </a:solidFill>
        </p:grpSpPr>
        <p:sp>
          <p:nvSpPr>
            <p:cNvPr id="27" name="Rectangle 193"/>
            <p:cNvSpPr>
              <a:spLocks noChangeArrowheads="1"/>
            </p:cNvSpPr>
            <p:nvPr/>
          </p:nvSpPr>
          <p:spPr bwMode="gray">
            <a:xfrm>
              <a:off x="192" y="446"/>
              <a:ext cx="1488" cy="7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>
              <a:solidFill>
                <a:srgbClr val="92D05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굴림" charset="-127"/>
              </a:endParaRPr>
            </a:p>
          </p:txBody>
        </p:sp>
        <p:sp>
          <p:nvSpPr>
            <p:cNvPr id="28" name="Line 194"/>
            <p:cNvSpPr>
              <a:spLocks noChangeShapeType="1"/>
            </p:cNvSpPr>
            <p:nvPr userDrawn="1"/>
          </p:nvSpPr>
          <p:spPr bwMode="gray">
            <a:xfrm>
              <a:off x="192" y="519"/>
              <a:ext cx="5513" cy="0"/>
            </a:xfrm>
            <a:prstGeom prst="line">
              <a:avLst/>
            </a:prstGeom>
            <a:ln>
              <a:solidFill>
                <a:srgbClr val="191E70"/>
              </a:solidFill>
              <a:headEnd/>
              <a:tailEnd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/>
            <a:lstStyle/>
            <a:p>
              <a:pPr latinLnBrk="0">
                <a:defRPr/>
              </a:pPr>
              <a:endParaRPr kumimoji="0" lang="ko-KR" altLang="en-US" sz="1800">
                <a:solidFill>
                  <a:srgbClr val="000000"/>
                </a:solidFill>
                <a:latin typeface="Arial" charset="0"/>
                <a:ea typeface="+mn-ea"/>
              </a:endParaRPr>
            </a:p>
          </p:txBody>
        </p:sp>
      </p:grpSp>
      <p:pic>
        <p:nvPicPr>
          <p:cNvPr id="1033" name="그림 29" descr="쿡북로고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458788"/>
            <a:ext cx="10795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534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70" r:id="rId1"/>
    <p:sldLayoutId id="2147484671" r:id="rId2"/>
    <p:sldLayoutId id="2147484672" r:id="rId3"/>
    <p:sldLayoutId id="2147484674" r:id="rId4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sz="2600" kern="1200">
          <a:solidFill>
            <a:srgbClr val="191D76"/>
          </a:solidFill>
          <a:latin typeface="HY견고딕" pitchFamily="18" charset="-127"/>
          <a:ea typeface="HY견고딕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800">
          <a:solidFill>
            <a:srgbClr val="660033"/>
          </a:solidFill>
          <a:latin typeface="HY견고딕" pitchFamily="18" charset="-127"/>
          <a:ea typeface="HY견고딕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ts val="100"/>
        </a:spcAft>
        <a:buClr>
          <a:srgbClr val="5A8DDC"/>
        </a:buClr>
        <a:buFont typeface="Wingdings" panose="05000000000000000000" pitchFamily="2" charset="2"/>
        <a:buChar char="v"/>
        <a:defRPr sz="22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539750" indent="-182563" algn="l" rtl="0" eaLnBrk="0" fontAlgn="base" latinLnBrk="1" hangingPunct="0">
        <a:spcBef>
          <a:spcPct val="20000"/>
        </a:spcBef>
        <a:spcAft>
          <a:spcPts val="100"/>
        </a:spcAft>
        <a:buClr>
          <a:srgbClr val="B1AE6B"/>
        </a:buClr>
        <a:buFont typeface="Wingdings" panose="05000000000000000000" pitchFamily="2" charset="2"/>
        <a:buChar char="§"/>
        <a:defRPr sz="1900" kern="1200">
          <a:solidFill>
            <a:schemeClr val="tx1"/>
          </a:solidFill>
          <a:latin typeface="+mn-ea"/>
          <a:ea typeface="+mn-ea"/>
          <a:cs typeface="+mn-cs"/>
        </a:defRPr>
      </a:lvl2pPr>
      <a:lvl3pPr marL="720725" indent="-185738" algn="l" rtl="0" eaLnBrk="0" fontAlgn="base" latinLnBrk="1" hangingPunct="0">
        <a:spcBef>
          <a:spcPct val="20000"/>
        </a:spcBef>
        <a:spcAft>
          <a:spcPts val="100"/>
        </a:spcAft>
        <a:buClr>
          <a:srgbClr val="ADB9AD"/>
        </a:buClr>
        <a:buChar char="•"/>
        <a:defRPr sz="1700" kern="1200">
          <a:solidFill>
            <a:schemeClr val="tx1"/>
          </a:solidFill>
          <a:latin typeface="+mn-ea"/>
          <a:ea typeface="+mn-ea"/>
          <a:cs typeface="+mn-cs"/>
        </a:defRPr>
      </a:lvl3pPr>
      <a:lvl4pPr marL="1162050" indent="-2667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chemeClr val="tx1"/>
          </a:solidFill>
          <a:latin typeface="HY견고딕" pitchFamily="18" charset="-127"/>
          <a:ea typeface="HY견고딕" pitchFamily="18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436"/>
          <p:cNvSpPr>
            <a:spLocks noChangeArrowheads="1" noChangeShapeType="1" noTextEdit="1"/>
          </p:cNvSpPr>
          <p:nvPr/>
        </p:nvSpPr>
        <p:spPr bwMode="auto">
          <a:xfrm>
            <a:off x="1701833" y="3914710"/>
            <a:ext cx="533400" cy="1080000"/>
          </a:xfrm>
          <a:prstGeom prst="rect">
            <a:avLst/>
          </a:prstGeom>
          <a:ln>
            <a:noFill/>
          </a:ln>
        </p:spPr>
        <p:txBody>
          <a:bodyPr wrap="none" fromWordArt="1">
            <a:prstTxWarp prst="textCascadeUp">
              <a:avLst>
                <a:gd name="adj" fmla="val 99838"/>
              </a:avLst>
            </a:prstTxWarp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latinLnBrk="0" hangingPunct="0">
              <a:defRPr/>
            </a:pPr>
            <a:r>
              <a:rPr kumimoji="0" lang="en-US" altLang="ko-KR" sz="4800" b="1" i="1" kern="10" spc="150" dirty="0" smtClean="0">
                <a:ln w="11430">
                  <a:solidFill>
                    <a:srgbClr val="452103"/>
                  </a:solidFill>
                </a:ln>
                <a:solidFill>
                  <a:srgbClr val="AE4225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휴먼둥근헤드라인"/>
                <a:ea typeface="휴먼둥근헤드라인"/>
              </a:rPr>
              <a:t>1</a:t>
            </a:r>
            <a:endParaRPr kumimoji="0" lang="ko-KR" altLang="en-US" sz="4800" b="1" i="1" kern="10" spc="150" dirty="0">
              <a:ln w="11430">
                <a:solidFill>
                  <a:srgbClr val="452103"/>
                </a:solidFill>
              </a:ln>
              <a:solidFill>
                <a:srgbClr val="AE4225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휴먼둥근헤드라인"/>
              <a:ea typeface="휴먼둥근헤드라인"/>
            </a:endParaRPr>
          </a:p>
        </p:txBody>
      </p:sp>
      <p:sp>
        <p:nvSpPr>
          <p:cNvPr id="5123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웹 개요와 실습 환경 구축</a:t>
            </a:r>
            <a:endParaRPr lang="ko-KR" altLang="en-US" dirty="0" smtClean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37" y="931863"/>
            <a:ext cx="43213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185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모든 웹 브라우저 회사가 빠른 속도로 업데이트를 </a:t>
            </a:r>
            <a:r>
              <a:rPr lang="ko-KR" altLang="en-US" dirty="0" smtClean="0"/>
              <a:t>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브라우저 마케팅을 하고 있으나 국내는 </a:t>
            </a:r>
            <a:r>
              <a:rPr lang="ko-KR" altLang="en-US" dirty="0"/>
              <a:t>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압도적인 </a:t>
            </a:r>
            <a:r>
              <a:rPr lang="ko-KR" altLang="en-US" dirty="0" smtClean="0"/>
              <a:t>점유율이어서 회사들이 </a:t>
            </a:r>
            <a:r>
              <a:rPr lang="ko-KR" altLang="en-US" dirty="0"/>
              <a:t>마케팅을 </a:t>
            </a:r>
            <a:r>
              <a:rPr lang="ko-KR" altLang="en-US" dirty="0" smtClean="0"/>
              <a:t>하지 않음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0" y="2014966"/>
            <a:ext cx="6659133" cy="230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841" y="4155838"/>
            <a:ext cx="4464374" cy="2543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3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웹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요청과 응답 과정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치킨 주문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클라이언트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 : </a:t>
            </a:r>
            <a:r>
              <a:rPr lang="ko-KR" altLang="en-US" dirty="0"/>
              <a:t>컴퓨터에 요청하는 쪽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서버</a:t>
            </a:r>
            <a:r>
              <a:rPr lang="en-US" altLang="ko-KR" dirty="0"/>
              <a:t>(</a:t>
            </a:r>
            <a:r>
              <a:rPr lang="ko-KR" altLang="en-US" dirty="0"/>
              <a:t>제공자</a:t>
            </a:r>
            <a:r>
              <a:rPr lang="en-US" altLang="ko-KR" dirty="0"/>
              <a:t>) : </a:t>
            </a:r>
            <a:r>
              <a:rPr lang="ko-KR" altLang="en-US" dirty="0"/>
              <a:t>응답하는 쪽</a:t>
            </a:r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920971"/>
            <a:ext cx="3540050" cy="2288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29" y="4221088"/>
            <a:ext cx="45221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942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서버 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자바</a:t>
            </a:r>
            <a:r>
              <a:rPr lang="en-US" altLang="ko-KR" dirty="0"/>
              <a:t>, C#, </a:t>
            </a:r>
            <a:r>
              <a:rPr lang="ko-KR" altLang="en-US" dirty="0"/>
              <a:t>루비</a:t>
            </a:r>
            <a:r>
              <a:rPr lang="en-US" altLang="ko-KR" dirty="0"/>
              <a:t>, </a:t>
            </a:r>
            <a:r>
              <a:rPr lang="ko-KR" altLang="en-US" dirty="0" err="1"/>
              <a:t>파이썬</a:t>
            </a:r>
            <a:r>
              <a:rPr lang="en-US" altLang="ko-KR" dirty="0"/>
              <a:t>, </a:t>
            </a: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smtClean="0"/>
              <a:t>프레임워크</a:t>
            </a:r>
            <a:r>
              <a:rPr lang="en-US" altLang="ko-KR" dirty="0"/>
              <a:t>(ASP.NET, JSP, PHP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3">
              <a:spcAft>
                <a:spcPts val="200"/>
              </a:spcAft>
            </a:pPr>
            <a:r>
              <a:rPr lang="en-US" altLang="ko-KR" dirty="0" smtClean="0"/>
              <a:t>MVC </a:t>
            </a:r>
            <a:r>
              <a:rPr lang="ko-KR" altLang="en-US" dirty="0"/>
              <a:t>프레임워크</a:t>
            </a:r>
            <a:r>
              <a:rPr lang="en-US" altLang="ko-KR" dirty="0"/>
              <a:t>(ASP.NET MVC, </a:t>
            </a:r>
            <a:r>
              <a:rPr lang="en-US" altLang="ko-KR" dirty="0" smtClean="0"/>
              <a:t>Spring </a:t>
            </a:r>
            <a:r>
              <a:rPr lang="en-US" altLang="ko-KR" dirty="0"/>
              <a:t>MVC, </a:t>
            </a:r>
            <a:r>
              <a:rPr lang="en-US" altLang="ko-KR" dirty="0" smtClean="0"/>
              <a:t>Ruby on </a:t>
            </a:r>
            <a:r>
              <a:rPr lang="en-US" altLang="ko-KR" dirty="0"/>
              <a:t>Rails </a:t>
            </a:r>
            <a:r>
              <a:rPr lang="ko-KR" altLang="en-US" dirty="0"/>
              <a:t>등</a:t>
            </a:r>
            <a:r>
              <a:rPr lang="en-US" altLang="ko-KR" dirty="0" smtClean="0"/>
              <a:t>)</a:t>
            </a:r>
          </a:p>
          <a:p>
            <a:pPr lvl="3">
              <a:spcAft>
                <a:spcPts val="200"/>
              </a:spcAft>
            </a:pPr>
            <a:r>
              <a:rPr lang="ko-KR" altLang="en-US" dirty="0" err="1" smtClean="0"/>
              <a:t>비동기</a:t>
            </a:r>
            <a:r>
              <a:rPr lang="ko-KR" altLang="en-US" dirty="0" smtClean="0"/>
              <a:t> </a:t>
            </a:r>
            <a:r>
              <a:rPr lang="ko-KR" altLang="en-US" dirty="0"/>
              <a:t>프레임워크</a:t>
            </a:r>
            <a:r>
              <a:rPr lang="en-US" altLang="ko-KR" dirty="0"/>
              <a:t>(Node.js Express, Jetty </a:t>
            </a:r>
            <a:r>
              <a:rPr lang="en-US" altLang="ko-KR" dirty="0" smtClean="0"/>
              <a:t>)</a:t>
            </a:r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클라이언트 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반드시 </a:t>
            </a:r>
            <a:r>
              <a:rPr lang="en-US" altLang="ko-KR" dirty="0" smtClean="0"/>
              <a:t>HTML</a:t>
            </a:r>
            <a:r>
              <a:rPr lang="en-US" altLang="ko-KR" dirty="0"/>
              <a:t>, CSS, </a:t>
            </a:r>
            <a:r>
              <a:rPr lang="ko-KR" altLang="en-US" dirty="0"/>
              <a:t>자바스크립트로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1" y="869531"/>
            <a:ext cx="4026607" cy="2847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0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대표적 </a:t>
            </a:r>
            <a:r>
              <a:rPr lang="ko-KR" altLang="en-US" dirty="0"/>
              <a:t>클라이언트 </a:t>
            </a:r>
            <a:r>
              <a:rPr lang="ko-KR" altLang="en-US" dirty="0" smtClean="0"/>
              <a:t>프로그램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문서 도구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</a:t>
            </a:r>
            <a:r>
              <a:rPr lang="ko-KR" altLang="en-US" dirty="0"/>
              <a:t>로 요소를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CSS</a:t>
            </a:r>
            <a:r>
              <a:rPr lang="ko-KR" altLang="en-US" dirty="0"/>
              <a:t>로 디자인해 자바스크립트로 프로그래밍 </a:t>
            </a:r>
            <a:r>
              <a:rPr lang="ko-KR" altLang="en-US" dirty="0" smtClean="0"/>
              <a:t>요소를 </a:t>
            </a:r>
            <a:r>
              <a:rPr lang="ko-KR" altLang="en-US" dirty="0"/>
              <a:t>부여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웹의 </a:t>
            </a:r>
            <a:r>
              <a:rPr lang="ko-KR" altLang="en-US" dirty="0"/>
              <a:t>동작 원리</a:t>
            </a:r>
            <a:endParaRPr lang="ko-KR" altLang="en-US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88" y="1916832"/>
            <a:ext cx="7818834" cy="3926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40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 lvl="2">
              <a:spcAft>
                <a:spcPts val="200"/>
              </a:spcAft>
            </a:pPr>
            <a:endParaRPr lang="en-US" altLang="ko-KR" dirty="0" err="1"/>
          </a:p>
          <a:p>
            <a:pPr lvl="2">
              <a:spcAft>
                <a:spcPts val="200"/>
              </a:spcAft>
            </a:pPr>
            <a:endParaRPr lang="en-US" altLang="ko-KR" dirty="0" err="1" smtClean="0"/>
          </a:p>
          <a:p>
            <a:pPr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 smtClean="0"/>
              <a:t>HTML5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큰 </a:t>
            </a:r>
            <a:r>
              <a:rPr lang="ko-KR" altLang="en-US" dirty="0" smtClean="0"/>
              <a:t>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표준 </a:t>
            </a:r>
            <a:r>
              <a:rPr lang="ko-KR" altLang="en-US" dirty="0" smtClean="0"/>
              <a:t>기술을 총칭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작은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웹 </a:t>
            </a:r>
            <a:r>
              <a:rPr lang="ko-KR" altLang="en-US" dirty="0"/>
              <a:t>문서의 문법을 </a:t>
            </a:r>
            <a:r>
              <a:rPr lang="ko-KR" altLang="en-US" dirty="0" smtClean="0"/>
              <a:t>의미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08" y="908720"/>
            <a:ext cx="5040560" cy="2497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855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err="1" smtClean="0"/>
              <a:t>CSS</a:t>
            </a:r>
            <a:r>
              <a:rPr lang="en-US" altLang="ko-KR" baseline="30000" dirty="0" err="1" smtClean="0"/>
              <a:t>Cascading</a:t>
            </a:r>
            <a:r>
              <a:rPr lang="en-US" altLang="ko-KR" baseline="30000" dirty="0" smtClean="0"/>
              <a:t> </a:t>
            </a:r>
            <a:r>
              <a:rPr lang="en-US" altLang="ko-KR" baseline="30000" dirty="0"/>
              <a:t>Style </a:t>
            </a:r>
            <a:r>
              <a:rPr lang="en-US" altLang="ko-KR" baseline="30000" dirty="0" smtClean="0"/>
              <a:t>Sheets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문서를 표현하는 방법을 기술하는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스타일시트는 현대 웹 페이지에서 매우 중요한 </a:t>
            </a:r>
            <a:r>
              <a:rPr lang="ko-KR" altLang="en-US" dirty="0" smtClean="0"/>
              <a:t>역할임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82" y="2420888"/>
            <a:ext cx="8029400" cy="2510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8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자바스크립트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표준 </a:t>
            </a:r>
            <a:r>
              <a:rPr lang="ko-KR" altLang="en-US" dirty="0" smtClean="0"/>
              <a:t>명칭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en-US" altLang="ko-KR" dirty="0" smtClean="0"/>
              <a:t>ECMAScript5</a:t>
            </a:r>
            <a:endParaRPr lang="en-US" altLang="ko-KR" dirty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</a:t>
            </a:r>
            <a:r>
              <a:rPr lang="ko-KR" altLang="en-US" dirty="0" smtClean="0"/>
              <a:t>에서 </a:t>
            </a:r>
            <a:r>
              <a:rPr lang="ko-KR" altLang="en-US" dirty="0"/>
              <a:t>사용자 반응 등을 처리하는 데 사용하는 프로그래밍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현대에는 서버는 물론 </a:t>
            </a:r>
            <a:r>
              <a:rPr lang="ko-KR" altLang="en-US" dirty="0" smtClean="0"/>
              <a:t>로봇 </a:t>
            </a:r>
            <a:r>
              <a:rPr lang="ko-KR" altLang="en-US" dirty="0"/>
              <a:t>개발에도 </a:t>
            </a:r>
            <a:r>
              <a:rPr lang="ko-KR" altLang="en-US" dirty="0" smtClean="0"/>
              <a:t>사용됨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/>
              <a:t> 보조 웹 표준 기술 소개</a:t>
            </a:r>
            <a:endParaRPr lang="ko-KR" altLang="en-US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905658"/>
            <a:ext cx="3008515" cy="1195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109" y="2909390"/>
            <a:ext cx="476360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563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멀티미디어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플러그인 도움 없이도 스스로 음악과 </a:t>
            </a:r>
            <a:r>
              <a:rPr lang="ko-KR" altLang="en-US" dirty="0" smtClean="0"/>
              <a:t>동영상을 </a:t>
            </a:r>
            <a:r>
              <a:rPr lang="ko-KR" altLang="en-US" dirty="0"/>
              <a:t>재생할 수 </a:t>
            </a:r>
            <a:r>
              <a:rPr lang="ko-KR" altLang="en-US" dirty="0" smtClean="0"/>
              <a:t>있음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04928" cy="4211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26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그래픽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HTML5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차원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차원 그래픽 구현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2</a:t>
            </a:r>
            <a:r>
              <a:rPr lang="ko-KR" altLang="en-US" dirty="0"/>
              <a:t>차원 그래픽을 </a:t>
            </a:r>
            <a:r>
              <a:rPr lang="ko-KR" altLang="en-US" dirty="0" smtClean="0"/>
              <a:t>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태그를 사용해 </a:t>
            </a:r>
            <a:r>
              <a:rPr lang="en-US" altLang="ko-KR" dirty="0"/>
              <a:t>2</a:t>
            </a:r>
            <a:r>
              <a:rPr lang="ko-KR" altLang="en-US" dirty="0"/>
              <a:t>차원 벡터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ko-KR" altLang="en-US" dirty="0"/>
              <a:t>캔버스를 사용해 </a:t>
            </a:r>
            <a:r>
              <a:rPr lang="en-US" altLang="ko-KR" dirty="0"/>
              <a:t>2</a:t>
            </a:r>
            <a:r>
              <a:rPr lang="ko-KR" altLang="en-US" dirty="0"/>
              <a:t>차원 </a:t>
            </a:r>
            <a:r>
              <a:rPr lang="ko-KR" altLang="en-US" dirty="0" err="1"/>
              <a:t>래스터</a:t>
            </a:r>
            <a:r>
              <a:rPr lang="ko-KR" altLang="en-US" dirty="0"/>
              <a:t> 그래픽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그래픽 구현 방법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CSS3</a:t>
            </a:r>
            <a:r>
              <a:rPr lang="ko-KR" altLang="en-US" dirty="0"/>
              <a:t>를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</a:p>
          <a:p>
            <a:pPr lvl="3">
              <a:spcAft>
                <a:spcPts val="200"/>
              </a:spcAft>
            </a:pPr>
            <a:r>
              <a:rPr lang="ko-KR" altLang="en-US" dirty="0" smtClean="0"/>
              <a:t>자바스크립트 </a:t>
            </a:r>
            <a:r>
              <a:rPr lang="en-US" altLang="ko-KR" dirty="0" err="1"/>
              <a:t>WebGL</a:t>
            </a:r>
            <a:r>
              <a:rPr lang="ko-KR" altLang="en-US" dirty="0"/>
              <a:t>을 사용해 </a:t>
            </a:r>
            <a:r>
              <a:rPr lang="en-US" altLang="ko-KR" dirty="0"/>
              <a:t>3</a:t>
            </a:r>
            <a:r>
              <a:rPr lang="ko-KR" altLang="en-US" dirty="0"/>
              <a:t>차원 그래픽 구현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9899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내용 개체 틀 2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학습목표</a:t>
            </a:r>
            <a:endParaRPr lang="en-US" altLang="ko-KR" dirty="0" smtClean="0"/>
          </a:p>
          <a:p>
            <a:pPr lvl="1"/>
            <a:r>
              <a:rPr lang="ko-KR" altLang="en-US" dirty="0"/>
              <a:t>웹의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웹의 동작 원리를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대표적인 웹 표준 기술인 </a:t>
            </a:r>
            <a:r>
              <a:rPr lang="en-US" altLang="ko-KR" dirty="0"/>
              <a:t>HTML5, CSS3, </a:t>
            </a:r>
            <a:r>
              <a:rPr lang="ko-KR" altLang="en-US" dirty="0"/>
              <a:t>자바스크립트의 개념과 특징을 이해합니다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프로그래밍 개발 환경을 구축합니다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내용 </a:t>
            </a:r>
            <a:endParaRPr lang="en-US" altLang="ko-KR" dirty="0" smtClean="0"/>
          </a:p>
          <a:p>
            <a:pPr lvl="1"/>
            <a:r>
              <a:rPr lang="ko-KR" altLang="en-US" dirty="0"/>
              <a:t>인터넷과 웹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웹의 </a:t>
            </a:r>
            <a:r>
              <a:rPr lang="ko-KR" altLang="en-US" dirty="0" smtClean="0"/>
              <a:t>동작 원리</a:t>
            </a:r>
            <a:endParaRPr lang="en-US" altLang="ko-KR" dirty="0" smtClean="0"/>
          </a:p>
          <a:p>
            <a:pPr lvl="1"/>
            <a:r>
              <a:rPr lang="ko-KR" altLang="en-US" dirty="0"/>
              <a:t>보조 웹 표준 기술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en-US" altLang="ko-KR" dirty="0"/>
              <a:t>HTML5 </a:t>
            </a:r>
            <a:r>
              <a:rPr lang="ko-KR" altLang="en-US" dirty="0"/>
              <a:t>주요 기능 </a:t>
            </a:r>
            <a:r>
              <a:rPr lang="ko-KR" altLang="en-US" dirty="0" smtClean="0"/>
              <a:t>소개</a:t>
            </a:r>
            <a:endParaRPr lang="en-US" altLang="ko-KR" dirty="0" smtClean="0"/>
          </a:p>
          <a:p>
            <a:pPr lvl="1"/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510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US" altLang="ko-KR" dirty="0"/>
              <a:t>HTML5</a:t>
            </a:r>
            <a:r>
              <a:rPr lang="ko-KR" altLang="en-US" dirty="0"/>
              <a:t>로 </a:t>
            </a:r>
            <a:r>
              <a:rPr lang="en-US" altLang="ko-KR" dirty="0"/>
              <a:t>3</a:t>
            </a:r>
            <a:r>
              <a:rPr lang="ko-KR" altLang="en-US" dirty="0"/>
              <a:t>차원 그래픽을 구현한 예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71" y="1412776"/>
            <a:ext cx="5858772" cy="320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003077"/>
            <a:ext cx="4536504" cy="265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95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통신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서버와 </a:t>
            </a:r>
            <a:r>
              <a:rPr lang="ko-KR" altLang="en-US" dirty="0"/>
              <a:t>실시간으로 쌍방향 </a:t>
            </a:r>
            <a:r>
              <a:rPr lang="ko-KR" altLang="en-US" dirty="0" smtClean="0"/>
              <a:t>통신 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웹에서 </a:t>
            </a:r>
            <a:r>
              <a:rPr lang="ko-KR" altLang="en-US" dirty="0"/>
              <a:t>실시간 채팅이나 실시간 온라인 </a:t>
            </a:r>
            <a:r>
              <a:rPr lang="ko-KR" altLang="en-US" dirty="0" smtClean="0"/>
              <a:t>게임을 할 수 있음</a:t>
            </a:r>
            <a:r>
              <a:rPr lang="en-US" altLang="ko-KR" dirty="0" smtClean="0"/>
              <a:t>	</a:t>
            </a:r>
          </a:p>
          <a:p>
            <a:pPr lvl="1">
              <a:spcAft>
                <a:spcPts val="200"/>
              </a:spcAft>
            </a:pPr>
            <a:r>
              <a:rPr lang="ko-KR" altLang="en-US" dirty="0"/>
              <a:t>온라인 게임 </a:t>
            </a:r>
            <a:r>
              <a:rPr lang="ko-KR" altLang="en-US" dirty="0" err="1"/>
              <a:t>퀘이크</a:t>
            </a:r>
            <a:r>
              <a:rPr lang="ko-KR" altLang="en-US" dirty="0"/>
              <a:t> </a:t>
            </a:r>
            <a:r>
              <a:rPr lang="en-US" altLang="ko-KR" dirty="0" smtClean="0"/>
              <a:t>2</a:t>
            </a:r>
          </a:p>
          <a:p>
            <a:pPr lvl="2">
              <a:spcAft>
                <a:spcPts val="200"/>
              </a:spcAft>
            </a:pPr>
            <a:r>
              <a:rPr lang="en-US" altLang="ko-KR" dirty="0" err="1"/>
              <a:t>WebGL</a:t>
            </a:r>
            <a:r>
              <a:rPr lang="ko-KR" altLang="en-US" dirty="0"/>
              <a:t>과 </a:t>
            </a:r>
            <a:r>
              <a:rPr lang="en-US" altLang="ko-KR" dirty="0"/>
              <a:t>HTML5 </a:t>
            </a:r>
            <a:r>
              <a:rPr lang="ko-KR" altLang="en-US" dirty="0"/>
              <a:t>웹 소켓을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다른 사용자와 실시간으로 </a:t>
            </a:r>
            <a:r>
              <a:rPr lang="ko-KR" altLang="en-US" dirty="0"/>
              <a:t>온라인 </a:t>
            </a:r>
            <a:r>
              <a:rPr lang="ko-KR" altLang="en-US" dirty="0" smtClean="0"/>
              <a:t>게임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30" y="2915284"/>
            <a:ext cx="6266319" cy="372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68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장치 </a:t>
            </a:r>
            <a:r>
              <a:rPr lang="ko-KR" altLang="en-US" dirty="0" smtClean="0"/>
              <a:t>접근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장치에 접근해 정보와 기능을 </a:t>
            </a:r>
            <a:r>
              <a:rPr lang="ko-KR" altLang="en-US" dirty="0" smtClean="0"/>
              <a:t>사용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ko-KR" altLang="en-US" dirty="0"/>
              <a:t>배터리 </a:t>
            </a:r>
            <a:r>
              <a:rPr lang="ko-KR" altLang="en-US" dirty="0" smtClean="0"/>
              <a:t>잔량 정보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</a:t>
            </a:r>
            <a:r>
              <a:rPr lang="en-US" altLang="ko-KR" dirty="0" smtClean="0"/>
              <a:t>GPS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/>
              <a:t>진동 </a:t>
            </a:r>
            <a:r>
              <a:rPr lang="ko-KR" altLang="en-US" dirty="0" smtClean="0"/>
              <a:t>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 smtClean="0"/>
              <a:t>AT&amp;T HTML5 SDK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내장 기능을 이용하는 응용 </a:t>
            </a:r>
            <a:r>
              <a:rPr lang="ko-KR" altLang="en-US" dirty="0" smtClean="0"/>
              <a:t>프로그램 개발 가능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36912"/>
            <a:ext cx="6858000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101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/>
              <a:t>오프라인 및 </a:t>
            </a:r>
            <a:r>
              <a:rPr lang="ko-KR" altLang="en-US" dirty="0" smtClean="0"/>
              <a:t>저장소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는 인터넷이 연결되지 </a:t>
            </a:r>
            <a:r>
              <a:rPr lang="ko-KR" altLang="en-US" dirty="0" smtClean="0"/>
              <a:t>않아도 </a:t>
            </a:r>
            <a:r>
              <a:rPr lang="ko-KR" altLang="en-US" dirty="0"/>
              <a:t>응용 </a:t>
            </a:r>
            <a:r>
              <a:rPr lang="ko-KR" altLang="en-US" dirty="0" smtClean="0"/>
              <a:t>프로그램 동작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오프라인 </a:t>
            </a:r>
            <a:r>
              <a:rPr lang="en-US" altLang="ko-KR" dirty="0"/>
              <a:t>Gmail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47" y="2270179"/>
            <a:ext cx="725504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88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err="1" smtClean="0"/>
              <a:t>시맨틱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검색 </a:t>
            </a:r>
            <a:r>
              <a:rPr lang="ko-KR" altLang="en-US" dirty="0"/>
              <a:t>엔진 같은 프로그램이 정보를 </a:t>
            </a:r>
            <a:r>
              <a:rPr lang="ko-KR" altLang="en-US" dirty="0" smtClean="0"/>
              <a:t>분석</a:t>
            </a:r>
            <a:r>
              <a:rPr lang="en-US" altLang="ko-KR" dirty="0" smtClean="0"/>
              <a:t>, </a:t>
            </a:r>
            <a:r>
              <a:rPr lang="ko-KR" altLang="en-US" dirty="0"/>
              <a:t>자료를 검색 및 처리해서 </a:t>
            </a:r>
            <a:r>
              <a:rPr lang="ko-KR" altLang="en-US" dirty="0" err="1" smtClean="0"/>
              <a:t>제공하</a:t>
            </a:r>
            <a:endParaRPr lang="en-US" altLang="ko-KR" dirty="0"/>
          </a:p>
          <a:p>
            <a:pPr marL="357187" lvl="1" indent="0">
              <a:spcAft>
                <a:spcPts val="200"/>
              </a:spcAft>
              <a:buNone/>
            </a:pPr>
            <a:r>
              <a:rPr lang="ko-KR" altLang="en-US" dirty="0" smtClean="0"/>
              <a:t>  는 </a:t>
            </a:r>
            <a:r>
              <a:rPr lang="ko-KR" altLang="en-US" dirty="0"/>
              <a:t>지능형 </a:t>
            </a:r>
            <a:r>
              <a:rPr lang="ko-KR" altLang="en-US" dirty="0" smtClean="0"/>
              <a:t>웹</a:t>
            </a:r>
            <a:endParaRPr lang="en-US" altLang="ko-KR" dirty="0" smtClean="0"/>
          </a:p>
          <a:p>
            <a:pPr marL="357187" lvl="1" indent="0">
              <a:spcAft>
                <a:spcPts val="200"/>
              </a:spcAft>
              <a:buNone/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 smtClean="0"/>
              <a:t>스타일시트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CSS3 </a:t>
            </a:r>
            <a:r>
              <a:rPr lang="ko-KR" altLang="en-US" dirty="0"/>
              <a:t>스타일시트를 </a:t>
            </a:r>
            <a:r>
              <a:rPr lang="ko-KR" altLang="en-US" dirty="0" smtClean="0"/>
              <a:t>사용하면 </a:t>
            </a:r>
            <a:r>
              <a:rPr lang="en-US" altLang="ko-KR" dirty="0"/>
              <a:t>3</a:t>
            </a:r>
            <a:r>
              <a:rPr lang="ko-KR" altLang="en-US" dirty="0"/>
              <a:t>차원 </a:t>
            </a:r>
            <a:r>
              <a:rPr lang="ko-KR" altLang="en-US" dirty="0" smtClean="0"/>
              <a:t>변환과 </a:t>
            </a:r>
            <a:r>
              <a:rPr lang="ko-KR" altLang="en-US" dirty="0"/>
              <a:t>애니메이션 </a:t>
            </a:r>
            <a:r>
              <a:rPr lang="ko-KR" altLang="en-US" dirty="0" smtClean="0"/>
              <a:t>효과 적용 가능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>
              <a:spcAft>
                <a:spcPts val="200"/>
              </a:spcAft>
            </a:pPr>
            <a:r>
              <a:rPr lang="ko-KR" altLang="en-US" dirty="0"/>
              <a:t>웹의 성능 극대화 및 </a:t>
            </a:r>
            <a:r>
              <a:rPr lang="ko-KR" altLang="en-US" dirty="0" smtClean="0"/>
              <a:t>통합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/>
              <a:t>의 추가 기능으로 기존에 이용하던 웹의 성능을 극대화할 수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ko-KR" altLang="en-US" dirty="0" err="1"/>
              <a:t>워커를</a:t>
            </a:r>
            <a:r>
              <a:rPr lang="ko-KR" altLang="en-US" dirty="0"/>
              <a:t> 이용하면 사용자 화면을 멈추지 않으면서 </a:t>
            </a:r>
            <a:r>
              <a:rPr lang="ko-KR" altLang="en-US" dirty="0" smtClean="0"/>
              <a:t>연산 도 처리 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HTML5 </a:t>
            </a:r>
            <a:r>
              <a:rPr lang="ko-KR" altLang="en-US" dirty="0"/>
              <a:t>표준을 적용한 웹 브라우저를 사용해 </a:t>
            </a:r>
            <a:r>
              <a:rPr lang="ko-KR" altLang="en-US" dirty="0" smtClean="0"/>
              <a:t>간단한 </a:t>
            </a:r>
            <a:r>
              <a:rPr lang="ko-KR" altLang="en-US" dirty="0"/>
              <a:t>워드 작업이나 </a:t>
            </a:r>
            <a:r>
              <a:rPr lang="ko-KR" altLang="en-US" dirty="0" smtClean="0"/>
              <a:t>게임가능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9492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1293813"/>
            <a:ext cx="6544394" cy="47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45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HTML5</a:t>
            </a:r>
            <a:r>
              <a:rPr lang="ko-KR" altLang="en-US" dirty="0" smtClean="0"/>
              <a:t>부터는 웹 </a:t>
            </a:r>
            <a:r>
              <a:rPr lang="ko-KR" altLang="en-US" dirty="0"/>
              <a:t>페이지 자체가 하나의 응용 </a:t>
            </a:r>
            <a:r>
              <a:rPr lang="ko-KR" altLang="en-US" dirty="0" smtClean="0"/>
              <a:t>프로그램이 됨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다이닝</a:t>
            </a:r>
            <a:r>
              <a:rPr lang="ko-KR" altLang="en-US" dirty="0" smtClean="0"/>
              <a:t> </a:t>
            </a:r>
            <a:r>
              <a:rPr lang="ko-KR" altLang="en-US" dirty="0"/>
              <a:t>코드와 </a:t>
            </a:r>
            <a:r>
              <a:rPr lang="ko-KR" altLang="en-US" dirty="0" err="1"/>
              <a:t>페이스북의</a:t>
            </a:r>
            <a:r>
              <a:rPr lang="ko-KR" altLang="en-US" dirty="0"/>
              <a:t> </a:t>
            </a:r>
            <a:r>
              <a:rPr lang="ko-KR" altLang="en-US" dirty="0" err="1"/>
              <a:t>모바일</a:t>
            </a:r>
            <a:r>
              <a:rPr lang="ko-KR" altLang="en-US" dirty="0"/>
              <a:t> </a:t>
            </a:r>
            <a:r>
              <a:rPr lang="ko-KR" altLang="en-US" dirty="0" smtClean="0"/>
              <a:t>페이지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585" y="1928556"/>
            <a:ext cx="4968552" cy="438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37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err="1"/>
              <a:t>하이브리드</a:t>
            </a:r>
            <a:r>
              <a:rPr lang="ko-KR" altLang="en-US" dirty="0"/>
              <a:t> 응용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err="1" smtClean="0"/>
              <a:t>스마트폰의</a:t>
            </a:r>
            <a:r>
              <a:rPr lang="ko-KR" altLang="en-US" dirty="0" smtClean="0"/>
              <a:t> </a:t>
            </a:r>
            <a:r>
              <a:rPr lang="ko-KR" altLang="en-US" dirty="0"/>
              <a:t>기본 프로그래밍 언어와 </a:t>
            </a:r>
            <a:r>
              <a:rPr lang="en-US" altLang="ko-KR" dirty="0"/>
              <a:t>HTML5</a:t>
            </a:r>
            <a:r>
              <a:rPr lang="ko-KR" altLang="en-US" dirty="0"/>
              <a:t>를 함께 사용해 응용 프로그램을 </a:t>
            </a:r>
            <a:r>
              <a:rPr lang="ko-KR" altLang="en-US" dirty="0" smtClean="0"/>
              <a:t>만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드는 방법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</a:t>
            </a:r>
            <a:r>
              <a:rPr lang="ko-KR" altLang="en-US" dirty="0" smtClean="0"/>
              <a:t> </a:t>
            </a:r>
            <a:r>
              <a:rPr lang="en-US" altLang="ko-KR" dirty="0"/>
              <a:t>HTML5 </a:t>
            </a:r>
            <a:r>
              <a:rPr lang="ko-KR" altLang="en-US" dirty="0"/>
              <a:t>주요 기능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132856"/>
            <a:ext cx="4941549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6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1-1] </a:t>
            </a:r>
            <a:r>
              <a:rPr lang="ko-KR" altLang="en-US" dirty="0"/>
              <a:t>실습 환경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크롬 </a:t>
            </a:r>
            <a:r>
              <a:rPr lang="ko-KR" altLang="en-US" dirty="0"/>
              <a:t>설치하기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451114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406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</a:t>
            </a:r>
            <a:r>
              <a:rPr lang="ko-KR" altLang="en-US" dirty="0" smtClean="0"/>
              <a:t>설치하기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1412776"/>
            <a:ext cx="6840760" cy="452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87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ko-KR" altLang="en-US" dirty="0" smtClean="0"/>
              <a:t>인터넷의 시작</a:t>
            </a:r>
          </a:p>
          <a:p>
            <a:pPr lvl="1" indent="-266700">
              <a:lnSpc>
                <a:spcPct val="100000"/>
              </a:lnSpc>
            </a:pPr>
            <a:r>
              <a:rPr lang="ko-KR" altLang="en-US" dirty="0" smtClean="0"/>
              <a:t>미국의 </a:t>
            </a:r>
            <a:r>
              <a:rPr lang="ko-KR" altLang="en-US" dirty="0"/>
              <a:t>신기술을 연구하는 </a:t>
            </a:r>
            <a:r>
              <a:rPr lang="en-US" altLang="ko-KR" dirty="0" smtClean="0"/>
              <a:t>ARPA</a:t>
            </a:r>
            <a:r>
              <a:rPr lang="ko-KR" altLang="en-US" dirty="0" smtClean="0"/>
              <a:t>에서 </a:t>
            </a:r>
            <a:r>
              <a:rPr lang="ko-KR" altLang="en-US" dirty="0"/>
              <a:t>현재 웹의 모태가 되는 </a:t>
            </a:r>
            <a:r>
              <a:rPr lang="en-US" altLang="ko-KR" dirty="0"/>
              <a:t>ARPANET</a:t>
            </a:r>
            <a:r>
              <a:rPr lang="ko-KR" altLang="en-US" dirty="0"/>
              <a:t>을</a:t>
            </a:r>
          </a:p>
          <a:p>
            <a:pPr marL="273050" lvl="1" indent="0">
              <a:lnSpc>
                <a:spcPct val="100000"/>
              </a:lnSpc>
              <a:buNone/>
            </a:pPr>
            <a:r>
              <a:rPr lang="en-US" altLang="ko-KR" dirty="0" smtClean="0"/>
              <a:t>   1969</a:t>
            </a:r>
            <a:r>
              <a:rPr lang="ko-KR" altLang="en-US" dirty="0"/>
              <a:t>년에 </a:t>
            </a:r>
            <a:r>
              <a:rPr lang="ko-KR" altLang="en-US" dirty="0" smtClean="0"/>
              <a:t>개발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58" y="2348878"/>
            <a:ext cx="5976664" cy="4118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046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에디터 글꼴 설치 및 설정하기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68770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87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글꼴 확인하기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5.</a:t>
            </a:r>
            <a:r>
              <a:rPr lang="ko-KR" altLang="en-US" dirty="0" smtClean="0"/>
              <a:t> </a:t>
            </a:r>
            <a:r>
              <a:rPr lang="ko-KR" altLang="en-US" dirty="0"/>
              <a:t>실습 환경 구축</a:t>
            </a:r>
            <a:endParaRPr lang="ko-KR" altLang="en-US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408712" cy="4914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26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팀 </a:t>
            </a:r>
            <a:r>
              <a:rPr lang="ko-KR" altLang="en-US" dirty="0" err="1"/>
              <a:t>버너스</a:t>
            </a:r>
            <a:r>
              <a:rPr lang="ko-KR" altLang="en-US" dirty="0"/>
              <a:t> </a:t>
            </a:r>
            <a:r>
              <a:rPr lang="ko-KR" altLang="en-US" dirty="0" smtClean="0"/>
              <a:t>리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최초 웹 개발자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en-US" altLang="ko-KR" baseline="30000" dirty="0"/>
              <a:t>World Wide Web Consortium </a:t>
            </a:r>
            <a:r>
              <a:rPr lang="ko-KR" altLang="en-US" baseline="30000" dirty="0" smtClean="0"/>
              <a:t> </a:t>
            </a:r>
            <a:r>
              <a:rPr lang="ko-KR" altLang="en-US" dirty="0" smtClean="0"/>
              <a:t>창설</a:t>
            </a:r>
            <a:endParaRPr lang="en-US" altLang="ko-KR" dirty="0" smtClean="0"/>
          </a:p>
          <a:p>
            <a:pPr lvl="3">
              <a:spcAft>
                <a:spcPts val="200"/>
              </a:spcAft>
            </a:pPr>
            <a:r>
              <a:rPr lang="en-US" altLang="ko-KR" dirty="0"/>
              <a:t>HTML </a:t>
            </a:r>
            <a:r>
              <a:rPr lang="ko-KR" altLang="en-US" dirty="0"/>
              <a:t>표준을 </a:t>
            </a:r>
            <a:r>
              <a:rPr lang="ko-KR" altLang="en-US" dirty="0" smtClean="0"/>
              <a:t>비롯한 </a:t>
            </a:r>
            <a:r>
              <a:rPr lang="ko-KR" altLang="en-US" dirty="0"/>
              <a:t>웹 표준안을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제안하는 </a:t>
            </a:r>
            <a:r>
              <a:rPr lang="ko-KR" altLang="en-US" dirty="0"/>
              <a:t>일을 하는 국제적인 웹 표준화 </a:t>
            </a:r>
            <a:r>
              <a:rPr lang="ko-KR" altLang="en-US" dirty="0" smtClean="0"/>
              <a:t>단체</a:t>
            </a:r>
            <a:endParaRPr lang="en-US" altLang="ko-KR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121" y="2584660"/>
            <a:ext cx="4536504" cy="1088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10" y="4053023"/>
            <a:ext cx="3930414" cy="256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4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1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NCSA :</a:t>
            </a:r>
            <a:r>
              <a:rPr lang="ko-KR" altLang="en-US" dirty="0" smtClean="0"/>
              <a:t> 웹 브라우저 모자이크를 최초로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err="1"/>
              <a:t>넷스케이프</a:t>
            </a:r>
            <a:r>
              <a:rPr lang="ko-KR" altLang="en-US" dirty="0"/>
              <a:t> </a:t>
            </a:r>
            <a:r>
              <a:rPr lang="ko-KR" altLang="en-US" dirty="0" smtClean="0"/>
              <a:t>커뮤니케이션</a:t>
            </a:r>
            <a:r>
              <a:rPr lang="en-US" altLang="ko-KR" dirty="0" smtClean="0"/>
              <a:t>(</a:t>
            </a:r>
            <a:r>
              <a:rPr lang="ko-KR" altLang="en-US" dirty="0" smtClean="0"/>
              <a:t>마크 안데르센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웹 브라우저 </a:t>
            </a:r>
            <a:r>
              <a:rPr lang="ko-KR" altLang="en-US" dirty="0" err="1" smtClean="0"/>
              <a:t>넷스케이프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 smtClean="0"/>
              <a:t>마이크로소프트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인터넷 </a:t>
            </a:r>
            <a:r>
              <a:rPr lang="ko-KR" altLang="en-US" dirty="0" err="1" smtClean="0"/>
              <a:t>익스플로러</a:t>
            </a:r>
            <a:r>
              <a:rPr lang="ko-KR" altLang="en-US" dirty="0" smtClean="0"/>
              <a:t> 발표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인터넷 </a:t>
            </a:r>
            <a:r>
              <a:rPr lang="ko-KR" altLang="en-US" dirty="0" err="1" smtClean="0"/>
              <a:t>익스플로러를</a:t>
            </a:r>
            <a:r>
              <a:rPr lang="ko-KR" altLang="en-US" dirty="0" smtClean="0"/>
              <a:t> 윈도우 </a:t>
            </a:r>
            <a:r>
              <a:rPr lang="ko-KR" altLang="en-US" dirty="0"/>
              <a:t>운영체제에 강제로 </a:t>
            </a:r>
            <a:r>
              <a:rPr lang="ko-KR" altLang="en-US" dirty="0" smtClean="0"/>
              <a:t>설치해 점유율을 높임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아메리카 온라인</a:t>
            </a:r>
            <a:r>
              <a:rPr lang="en-US" altLang="ko-KR" baseline="30000" dirty="0" smtClean="0"/>
              <a:t>AOL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 err="1"/>
              <a:t>넷스케이프</a:t>
            </a:r>
            <a:r>
              <a:rPr lang="ko-KR" altLang="en-US" dirty="0"/>
              <a:t> 커뮤니케이션을 </a:t>
            </a:r>
            <a:r>
              <a:rPr lang="ko-KR" altLang="en-US" dirty="0" smtClean="0"/>
              <a:t>인수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점차 하락 후 붕괴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3" y="1851194"/>
            <a:ext cx="3593951" cy="190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70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 smtClean="0"/>
              <a:t>플러그인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 </a:t>
            </a:r>
            <a:r>
              <a:rPr lang="ko-KR" altLang="en-US" dirty="0"/>
              <a:t>웹 브라우저와 연동되는 </a:t>
            </a:r>
            <a:r>
              <a:rPr lang="ko-KR" altLang="en-US" dirty="0" smtClean="0"/>
              <a:t>프로그램을 </a:t>
            </a:r>
            <a:r>
              <a:rPr lang="ko-KR" altLang="en-US" dirty="0"/>
              <a:t>사용자의 </a:t>
            </a:r>
            <a:r>
              <a:rPr lang="en-US" altLang="ko-KR" dirty="0"/>
              <a:t>PC</a:t>
            </a:r>
            <a:r>
              <a:rPr lang="ko-KR" altLang="en-US" dirty="0"/>
              <a:t>에 추가로 설치해 웹 </a:t>
            </a:r>
            <a:r>
              <a:rPr lang="ko-KR" altLang="en-US" dirty="0" smtClean="0"/>
              <a:t>브라우저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ko-KR" altLang="en-US" dirty="0" smtClean="0"/>
              <a:t>   의 기능을 확장하는 방법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Future Splash </a:t>
            </a:r>
            <a:r>
              <a:rPr lang="en-US" altLang="ko-KR" dirty="0" smtClean="0"/>
              <a:t>Animator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마이크로소프트의 액티브</a:t>
            </a:r>
            <a:r>
              <a:rPr lang="en-US" altLang="ko-KR" dirty="0" smtClean="0"/>
              <a:t>X</a:t>
            </a: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37" y="2911881"/>
            <a:ext cx="3096344" cy="3704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81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en-US" altLang="ko-KR" dirty="0"/>
              <a:t>2000</a:t>
            </a:r>
            <a:r>
              <a:rPr lang="ko-KR" altLang="en-US" dirty="0"/>
              <a:t>년 </a:t>
            </a:r>
            <a:r>
              <a:rPr lang="ko-KR" altLang="en-US" dirty="0" smtClean="0"/>
              <a:t>초반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액티브</a:t>
            </a:r>
            <a:r>
              <a:rPr lang="en-US" altLang="ko-KR" dirty="0" smtClean="0"/>
              <a:t>X</a:t>
            </a:r>
            <a:r>
              <a:rPr lang="ko-KR" altLang="en-US" dirty="0" smtClean="0"/>
              <a:t> 기반으로 </a:t>
            </a:r>
            <a:r>
              <a:rPr lang="ko-KR" altLang="en-US" dirty="0"/>
              <a:t>웹 응용 </a:t>
            </a:r>
            <a:r>
              <a:rPr lang="ko-KR" altLang="en-US" dirty="0" smtClean="0"/>
              <a:t>프로그램 제작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플래시 </a:t>
            </a:r>
            <a:r>
              <a:rPr lang="ko-KR" altLang="en-US" dirty="0"/>
              <a:t>기반으로 </a:t>
            </a:r>
            <a:r>
              <a:rPr lang="ko-KR" altLang="en-US" dirty="0" smtClean="0"/>
              <a:t>애니메이션 제작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852" y="2113424"/>
            <a:ext cx="7344816" cy="1911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51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>
              <a:spcAft>
                <a:spcPts val="200"/>
              </a:spcAft>
            </a:pPr>
            <a:r>
              <a:rPr lang="ko-KR" altLang="en-US" dirty="0"/>
              <a:t>웹 </a:t>
            </a:r>
            <a:r>
              <a:rPr lang="en-US" altLang="ko-KR" dirty="0" smtClean="0"/>
              <a:t>2.0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/>
              <a:t>서로 다른 사용자가 함께 새로운 </a:t>
            </a:r>
            <a:r>
              <a:rPr lang="ko-KR" altLang="en-US" dirty="0" err="1"/>
              <a:t>콘텐츠를</a:t>
            </a:r>
            <a:r>
              <a:rPr lang="ko-KR" altLang="en-US" dirty="0"/>
              <a:t> 창조할 수 있는 </a:t>
            </a:r>
            <a:r>
              <a:rPr lang="ko-KR" altLang="en-US" dirty="0" smtClean="0"/>
              <a:t>시대</a:t>
            </a:r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51409" cy="44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349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Aft>
                <a:spcPts val="200"/>
              </a:spcAft>
            </a:pPr>
            <a:r>
              <a:rPr lang="en-US" altLang="ko-KR" dirty="0"/>
              <a:t>2</a:t>
            </a:r>
            <a:r>
              <a:rPr lang="ko-KR" altLang="en-US" dirty="0"/>
              <a:t>차 웹 브라우저 </a:t>
            </a:r>
            <a:r>
              <a:rPr lang="ko-KR" altLang="en-US" dirty="0" smtClean="0"/>
              <a:t>전쟁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ko-KR" altLang="en-US" dirty="0"/>
              <a:t>점유율이 높은 인터넷 </a:t>
            </a:r>
            <a:r>
              <a:rPr lang="ko-KR" altLang="en-US" dirty="0" err="1"/>
              <a:t>익스플로러가</a:t>
            </a:r>
            <a:r>
              <a:rPr lang="ko-KR" altLang="en-US" dirty="0"/>
              <a:t> </a:t>
            </a:r>
            <a:r>
              <a:rPr lang="ko-KR" altLang="en-US" dirty="0" smtClean="0"/>
              <a:t>표준 </a:t>
            </a:r>
            <a:r>
              <a:rPr lang="ko-KR" altLang="en-US" dirty="0"/>
              <a:t>웹 브라우저가 </a:t>
            </a:r>
            <a:r>
              <a:rPr lang="ko-KR" altLang="en-US" dirty="0" smtClean="0"/>
              <a:t>되나 </a:t>
            </a:r>
            <a:r>
              <a:rPr lang="ko-KR" altLang="en-US" dirty="0"/>
              <a:t>액티브</a:t>
            </a:r>
            <a:r>
              <a:rPr lang="en-US" altLang="ko-KR" dirty="0"/>
              <a:t>X </a:t>
            </a:r>
            <a:r>
              <a:rPr lang="ko-KR" altLang="en-US" dirty="0"/>
              <a:t>같은 </a:t>
            </a:r>
            <a:r>
              <a:rPr lang="ko-KR" altLang="en-US" dirty="0" err="1"/>
              <a:t>플러그인이</a:t>
            </a:r>
            <a:r>
              <a:rPr lang="ko-KR" altLang="en-US" dirty="0"/>
              <a:t> 들어가면서 웹 사이트는 점점 </a:t>
            </a:r>
            <a:r>
              <a:rPr lang="ko-KR" altLang="en-US" dirty="0" smtClean="0"/>
              <a:t>무거워짐</a:t>
            </a:r>
            <a:endParaRPr lang="en-US" altLang="ko-KR" dirty="0" smtClean="0"/>
          </a:p>
          <a:p>
            <a:pPr lvl="1">
              <a:spcAft>
                <a:spcPts val="200"/>
              </a:spcAft>
            </a:pPr>
            <a:r>
              <a:rPr lang="en-US" altLang="ko-KR" dirty="0" smtClean="0"/>
              <a:t>WHATWG </a:t>
            </a:r>
            <a:r>
              <a:rPr lang="en-US" altLang="ko-KR" baseline="30000" dirty="0" smtClean="0"/>
              <a:t>Web </a:t>
            </a:r>
            <a:r>
              <a:rPr lang="en-US" altLang="ko-KR" baseline="30000" dirty="0"/>
              <a:t>Hypertext Application Technology Working </a:t>
            </a:r>
            <a:r>
              <a:rPr lang="en-US" altLang="ko-KR" baseline="30000" dirty="0" smtClean="0"/>
              <a:t>Group </a:t>
            </a:r>
          </a:p>
          <a:p>
            <a:pPr lvl="2">
              <a:spcAft>
                <a:spcPts val="200"/>
              </a:spcAft>
            </a:pPr>
            <a:r>
              <a:rPr lang="ko-KR" altLang="en-US" dirty="0"/>
              <a:t>웹 브라우저 제공 </a:t>
            </a:r>
            <a:r>
              <a:rPr lang="ko-KR" altLang="en-US" dirty="0" smtClean="0"/>
              <a:t>기업 </a:t>
            </a:r>
            <a:r>
              <a:rPr lang="en-US" altLang="ko-KR" dirty="0"/>
              <a:t>(</a:t>
            </a:r>
            <a:r>
              <a:rPr lang="ko-KR" altLang="en-US" dirty="0" smtClean="0"/>
              <a:t>애플</a:t>
            </a:r>
            <a:r>
              <a:rPr lang="en-US" altLang="ko-KR" dirty="0"/>
              <a:t>, </a:t>
            </a:r>
            <a:r>
              <a:rPr lang="ko-KR" altLang="en-US" dirty="0"/>
              <a:t>모질라</a:t>
            </a:r>
            <a:r>
              <a:rPr lang="en-US" altLang="ko-KR" dirty="0"/>
              <a:t>, </a:t>
            </a:r>
            <a:r>
              <a:rPr lang="ko-KR" altLang="en-US" dirty="0"/>
              <a:t>오페라 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 </a:t>
            </a:r>
            <a:r>
              <a:rPr lang="ko-KR" altLang="en-US" dirty="0"/>
              <a:t>에서 </a:t>
            </a:r>
            <a:r>
              <a:rPr lang="ko-KR" altLang="en-US" dirty="0" smtClean="0"/>
              <a:t>새로운 </a:t>
            </a:r>
            <a:r>
              <a:rPr lang="ko-KR" altLang="en-US" dirty="0"/>
              <a:t>웹 </a:t>
            </a:r>
            <a:r>
              <a:rPr lang="ko-KR" altLang="en-US" dirty="0" smtClean="0"/>
              <a:t>표준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r>
              <a:rPr lang="ko-KR" altLang="en-US" dirty="0"/>
              <a:t>기관을 </a:t>
            </a:r>
            <a:r>
              <a:rPr lang="ko-KR" altLang="en-US" dirty="0" smtClean="0"/>
              <a:t>설립</a:t>
            </a:r>
            <a:endParaRPr lang="en-US" altLang="ko-KR" dirty="0"/>
          </a:p>
          <a:p>
            <a:pPr lvl="2">
              <a:spcAft>
                <a:spcPts val="200"/>
              </a:spcAft>
            </a:pPr>
            <a:r>
              <a:rPr lang="en-US" altLang="ko-KR" dirty="0"/>
              <a:t>Web Application 1.0 </a:t>
            </a:r>
            <a:r>
              <a:rPr lang="ko-KR" altLang="en-US" dirty="0" smtClean="0"/>
              <a:t>표준 작성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en-US" altLang="ko-KR" dirty="0"/>
              <a:t>W3C</a:t>
            </a:r>
            <a:r>
              <a:rPr lang="ko-KR" altLang="en-US" dirty="0"/>
              <a:t>는 </a:t>
            </a:r>
            <a:r>
              <a:rPr lang="ko-KR" altLang="en-US" dirty="0" smtClean="0"/>
              <a:t>웹 </a:t>
            </a:r>
            <a:r>
              <a:rPr lang="ko-KR" altLang="en-US" dirty="0"/>
              <a:t>표준으로 </a:t>
            </a:r>
            <a:r>
              <a:rPr lang="en-US" altLang="ko-KR" dirty="0" smtClean="0"/>
              <a:t>Web </a:t>
            </a:r>
            <a:r>
              <a:rPr lang="en-US" altLang="ko-KR" dirty="0"/>
              <a:t>Application 1.0 </a:t>
            </a:r>
            <a:r>
              <a:rPr lang="ko-KR" altLang="en-US" dirty="0" smtClean="0"/>
              <a:t>표준 채택</a:t>
            </a:r>
            <a:r>
              <a:rPr lang="en-US" altLang="ko-KR" dirty="0"/>
              <a:t>, HTML5 </a:t>
            </a:r>
            <a:r>
              <a:rPr lang="ko-KR" altLang="en-US" dirty="0"/>
              <a:t>표준으로 </a:t>
            </a:r>
            <a:r>
              <a:rPr lang="ko-KR" altLang="en-US" dirty="0" smtClean="0"/>
              <a:t>변경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r>
              <a:rPr lang="ko-KR" altLang="en-US" dirty="0" smtClean="0"/>
              <a:t>인터넷 </a:t>
            </a:r>
            <a:r>
              <a:rPr lang="ko-KR" altLang="en-US" dirty="0" err="1" smtClean="0"/>
              <a:t>익스플로러만</a:t>
            </a:r>
            <a:r>
              <a:rPr lang="ko-KR" altLang="en-US" dirty="0" smtClean="0"/>
              <a:t> 최신 표준을 지원하지 못하는 현상 초래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 marL="534987" lvl="2" indent="0">
              <a:spcAft>
                <a:spcPts val="200"/>
              </a:spcAft>
              <a:buNone/>
            </a:pPr>
            <a:r>
              <a:rPr lang="en-US" altLang="ko-KR" dirty="0" smtClean="0"/>
              <a:t>   -&gt;</a:t>
            </a:r>
            <a:r>
              <a:rPr lang="ko-KR" altLang="en-US" dirty="0"/>
              <a:t>모든 웹 브라우저가 빠른 속도로 </a:t>
            </a:r>
            <a:r>
              <a:rPr lang="ko-KR" altLang="en-US" dirty="0" smtClean="0"/>
              <a:t>업데이트 되고 있음</a:t>
            </a: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en-US" altLang="ko-KR" dirty="0" smtClean="0"/>
          </a:p>
          <a:p>
            <a:pPr lvl="2">
              <a:spcAft>
                <a:spcPts val="200"/>
              </a:spcAft>
            </a:pPr>
            <a:endParaRPr lang="ko-KR" altLang="en-US" dirty="0" smtClean="0"/>
          </a:p>
        </p:txBody>
      </p:sp>
      <p:sp>
        <p:nvSpPr>
          <p:cNvPr id="7170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</a:t>
            </a:r>
            <a:r>
              <a:rPr lang="ko-KR" altLang="en-US" dirty="0" smtClean="0"/>
              <a:t>인터넷과 </a:t>
            </a:r>
            <a:r>
              <a:rPr lang="ko-KR" altLang="en-US" dirty="0"/>
              <a:t>웹 소개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507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mrJcpDEHKI9Cmj7M6kl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XEE9qJ3A1uChqGXbC2ta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XERznfiRjRIu5yfcUEaH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dN8Ho1F7ROPKA1bGalCcV"/>
</p:tagLst>
</file>

<file path=ppt/theme/theme1.xml><?xml version="1.0" encoding="utf-8"?>
<a:theme xmlns:a="http://schemas.openxmlformats.org/drawingml/2006/main" name="1_마스터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마스터</Template>
  <TotalTime>1252</TotalTime>
  <Words>869</Words>
  <Application>Microsoft Office PowerPoint</Application>
  <PresentationFormat>화면 슬라이드 쇼(4:3)</PresentationFormat>
  <Paragraphs>176</Paragraphs>
  <Slides>32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3" baseType="lpstr">
      <vt:lpstr>1_마스터</vt:lpstr>
      <vt:lpstr>웹 개요와 실습 환경 구축</vt:lpstr>
      <vt:lpstr>PowerPoint 프레젠테이션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1.인터넷과 웹 소개</vt:lpstr>
      <vt:lpstr>2.웹의 동작 원리</vt:lpstr>
      <vt:lpstr>2.웹의 동작 원리</vt:lpstr>
      <vt:lpstr>2.웹의 동작 원리</vt:lpstr>
      <vt:lpstr>3. 보조 웹 표준 기술 소개</vt:lpstr>
      <vt:lpstr>3. 보조 웹 표준 기술 소개</vt:lpstr>
      <vt:lpstr>3. 보조 웹 표준 기술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4. HTML5 주요 기능 소개</vt:lpstr>
      <vt:lpstr>5. 실습 환경 구축</vt:lpstr>
      <vt:lpstr>5. 실습 환경 구축</vt:lpstr>
      <vt:lpstr>5. 실습 환경 구축</vt:lpstr>
      <vt:lpstr>5. 실습 환경 구축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e-비즈니스 전략 수립</dc:title>
  <dc:creator>bhkim</dc:creator>
  <cp:lastModifiedBy>student</cp:lastModifiedBy>
  <cp:revision>210</cp:revision>
  <dcterms:created xsi:type="dcterms:W3CDTF">2011-01-05T15:14:06Z</dcterms:created>
  <dcterms:modified xsi:type="dcterms:W3CDTF">2018-01-25T06:22:00Z</dcterms:modified>
</cp:coreProperties>
</file>